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8" r:id="rId3"/>
    <p:sldId id="259" r:id="rId4"/>
    <p:sldId id="266" r:id="rId5"/>
    <p:sldId id="277" r:id="rId6"/>
    <p:sldId id="278" r:id="rId7"/>
    <p:sldId id="268" r:id="rId8"/>
    <p:sldId id="269" r:id="rId9"/>
    <p:sldId id="270" r:id="rId10"/>
    <p:sldId id="271" r:id="rId11"/>
    <p:sldId id="276" r:id="rId12"/>
    <p:sldId id="272" r:id="rId13"/>
    <p:sldId id="279" r:id="rId14"/>
    <p:sldId id="265" r:id="rId15"/>
    <p:sldId id="275" r:id="rId16"/>
    <p:sldId id="274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EDE152-2A09-460A-A65A-471E220F4B56}" v="1" dt="2025-09-02T23:05:15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921" autoAdjust="0"/>
  </p:normalViewPr>
  <p:slideViewPr>
    <p:cSldViewPr snapToGrid="0" snapToObjects="1">
      <p:cViewPr varScale="1">
        <p:scale>
          <a:sx n="72" d="100"/>
          <a:sy n="72" d="100"/>
        </p:scale>
        <p:origin x="1518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 Patil" userId="bf55ff982aee02bd" providerId="LiveId" clId="{F7EDE152-2A09-460A-A65A-471E220F4B56}"/>
    <pc:docChg chg="undo custSel delSld modSld">
      <pc:chgData name="Yogesh Patil" userId="bf55ff982aee02bd" providerId="LiveId" clId="{F7EDE152-2A09-460A-A65A-471E220F4B56}" dt="2025-09-02T23:06:16.832" v="24" actId="2696"/>
      <pc:docMkLst>
        <pc:docMk/>
      </pc:docMkLst>
      <pc:sldChg chg="modSp del">
        <pc:chgData name="Yogesh Patil" userId="bf55ff982aee02bd" providerId="LiveId" clId="{F7EDE152-2A09-460A-A65A-471E220F4B56}" dt="2025-09-02T23:06:16.832" v="24" actId="2696"/>
        <pc:sldMkLst>
          <pc:docMk/>
          <pc:sldMk cId="0" sldId="257"/>
        </pc:sldMkLst>
        <pc:spChg chg="mod">
          <ac:chgData name="Yogesh Patil" userId="bf55ff982aee02bd" providerId="LiveId" clId="{F7EDE152-2A09-460A-A65A-471E220F4B56}" dt="2025-09-02T23:05:15.468" v="0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Yogesh Patil" userId="bf55ff982aee02bd" providerId="LiveId" clId="{F7EDE152-2A09-460A-A65A-471E220F4B56}" dt="2025-09-02T23:05:15.745" v="3" actId="27636"/>
        <pc:sldMkLst>
          <pc:docMk/>
          <pc:sldMk cId="0" sldId="258"/>
        </pc:sldMkLst>
        <pc:spChg chg="mod">
          <ac:chgData name="Yogesh Patil" userId="bf55ff982aee02bd" providerId="LiveId" clId="{F7EDE152-2A09-460A-A65A-471E220F4B56}" dt="2025-09-02T23:05:15.468" v="0"/>
          <ac:spMkLst>
            <pc:docMk/>
            <pc:sldMk cId="0" sldId="258"/>
            <ac:spMk id="2" creationId="{00000000-0000-0000-0000-000000000000}"/>
          </ac:spMkLst>
        </pc:spChg>
        <pc:spChg chg="mod">
          <ac:chgData name="Yogesh Patil" userId="bf55ff982aee02bd" providerId="LiveId" clId="{F7EDE152-2A09-460A-A65A-471E220F4B56}" dt="2025-09-02T23:05:15.745" v="3" actId="27636"/>
          <ac:spMkLst>
            <pc:docMk/>
            <pc:sldMk cId="0" sldId="258"/>
            <ac:spMk id="3" creationId="{00000000-0000-0000-0000-000000000000}"/>
          </ac:spMkLst>
        </pc:spChg>
      </pc:sldChg>
      <pc:sldChg chg="modSp">
        <pc:chgData name="Yogesh Patil" userId="bf55ff982aee02bd" providerId="LiveId" clId="{F7EDE152-2A09-460A-A65A-471E220F4B56}" dt="2025-09-02T23:05:15.468" v="0"/>
        <pc:sldMkLst>
          <pc:docMk/>
          <pc:sldMk cId="0" sldId="259"/>
        </pc:sldMkLst>
        <pc:spChg chg="mod">
          <ac:chgData name="Yogesh Patil" userId="bf55ff982aee02bd" providerId="LiveId" clId="{F7EDE152-2A09-460A-A65A-471E220F4B56}" dt="2025-09-02T23:05:15.468" v="0"/>
          <ac:spMkLst>
            <pc:docMk/>
            <pc:sldMk cId="0" sldId="259"/>
            <ac:spMk id="2" creationId="{00000000-0000-0000-0000-000000000000}"/>
          </ac:spMkLst>
        </pc:spChg>
      </pc:sldChg>
      <pc:sldChg chg="modSp mod">
        <pc:chgData name="Yogesh Patil" userId="bf55ff982aee02bd" providerId="LiveId" clId="{F7EDE152-2A09-460A-A65A-471E220F4B56}" dt="2025-09-02T23:05:15.724" v="1" actId="27636"/>
        <pc:sldMkLst>
          <pc:docMk/>
          <pc:sldMk cId="3058200151" sldId="271"/>
        </pc:sldMkLst>
        <pc:spChg chg="mod">
          <ac:chgData name="Yogesh Patil" userId="bf55ff982aee02bd" providerId="LiveId" clId="{F7EDE152-2A09-460A-A65A-471E220F4B56}" dt="2025-09-02T23:05:15.724" v="1" actId="27636"/>
          <ac:spMkLst>
            <pc:docMk/>
            <pc:sldMk cId="3058200151" sldId="271"/>
            <ac:spMk id="16" creationId="{0173B2D9-E7B7-BE32-7CAE-6F5AA1A7DAB3}"/>
          </ac:spMkLst>
        </pc:spChg>
      </pc:sldChg>
      <pc:sldChg chg="modSp mod">
        <pc:chgData name="Yogesh Patil" userId="bf55ff982aee02bd" providerId="LiveId" clId="{F7EDE152-2A09-460A-A65A-471E220F4B56}" dt="2025-09-02T23:05:15.732" v="2" actId="27636"/>
        <pc:sldMkLst>
          <pc:docMk/>
          <pc:sldMk cId="1087803810" sldId="274"/>
        </pc:sldMkLst>
        <pc:spChg chg="mod">
          <ac:chgData name="Yogesh Patil" userId="bf55ff982aee02bd" providerId="LiveId" clId="{F7EDE152-2A09-460A-A65A-471E220F4B56}" dt="2025-09-02T23:05:15.732" v="2" actId="27636"/>
          <ac:spMkLst>
            <pc:docMk/>
            <pc:sldMk cId="1087803810" sldId="274"/>
            <ac:spMk id="4" creationId="{135236F8-225D-D2A1-4A93-481D0E346918}"/>
          </ac:spMkLst>
        </pc:spChg>
      </pc:sldChg>
      <pc:sldChg chg="addSp delSp modSp mod setBg">
        <pc:chgData name="Yogesh Patil" userId="bf55ff982aee02bd" providerId="LiveId" clId="{F7EDE152-2A09-460A-A65A-471E220F4B56}" dt="2025-09-02T23:06:01.928" v="23" actId="26606"/>
        <pc:sldMkLst>
          <pc:docMk/>
          <pc:sldMk cId="2226572650" sldId="278"/>
        </pc:sldMkLst>
        <pc:spChg chg="mod">
          <ac:chgData name="Yogesh Patil" userId="bf55ff982aee02bd" providerId="LiveId" clId="{F7EDE152-2A09-460A-A65A-471E220F4B56}" dt="2025-09-02T23:06:01.928" v="23" actId="26606"/>
          <ac:spMkLst>
            <pc:docMk/>
            <pc:sldMk cId="2226572650" sldId="278"/>
            <ac:spMk id="3" creationId="{8440B905-A71C-AF42-2AE6-42B656DE13A4}"/>
          </ac:spMkLst>
        </pc:spChg>
        <pc:spChg chg="add del">
          <ac:chgData name="Yogesh Patil" userId="bf55ff982aee02bd" providerId="LiveId" clId="{F7EDE152-2A09-460A-A65A-471E220F4B56}" dt="2025-09-02T23:06:00.252" v="21" actId="26606"/>
          <ac:spMkLst>
            <pc:docMk/>
            <pc:sldMk cId="2226572650" sldId="278"/>
            <ac:spMk id="256" creationId="{C2E4E997-8672-4FFD-B8EC-9932A8E4714B}"/>
          </ac:spMkLst>
        </pc:spChg>
        <pc:grpChg chg="add del">
          <ac:chgData name="Yogesh Patil" userId="bf55ff982aee02bd" providerId="LiveId" clId="{F7EDE152-2A09-460A-A65A-471E220F4B56}" dt="2025-09-02T23:05:22.577" v="5" actId="26606"/>
          <ac:grpSpMkLst>
            <pc:docMk/>
            <pc:sldMk cId="2226572650" sldId="278"/>
            <ac:grpSpMk id="11" creationId="{A838DBA2-246D-4087-AE0A-6EA2B4B65AF3}"/>
          </ac:grpSpMkLst>
        </pc:grpChg>
        <pc:grpChg chg="add del">
          <ac:chgData name="Yogesh Patil" userId="bf55ff982aee02bd" providerId="LiveId" clId="{F7EDE152-2A09-460A-A65A-471E220F4B56}" dt="2025-09-02T23:05:22.577" v="5" actId="26606"/>
          <ac:grpSpMkLst>
            <pc:docMk/>
            <pc:sldMk cId="2226572650" sldId="278"/>
            <ac:grpSpMk id="52" creationId="{74872A0B-8668-4500-9509-EAA581B26C24}"/>
          </ac:grpSpMkLst>
        </pc:grpChg>
        <pc:grpChg chg="add del">
          <ac:chgData name="Yogesh Patil" userId="bf55ff982aee02bd" providerId="LiveId" clId="{F7EDE152-2A09-460A-A65A-471E220F4B56}" dt="2025-09-02T23:05:22.577" v="5" actId="26606"/>
          <ac:grpSpMkLst>
            <pc:docMk/>
            <pc:sldMk cId="2226572650" sldId="278"/>
            <ac:grpSpMk id="56" creationId="{240590EE-5428-41AA-95B2-96FCC1CE67A7}"/>
          </ac:grpSpMkLst>
        </pc:grpChg>
        <pc:grpChg chg="add del">
          <ac:chgData name="Yogesh Patil" userId="bf55ff982aee02bd" providerId="LiveId" clId="{F7EDE152-2A09-460A-A65A-471E220F4B56}" dt="2025-09-02T23:06:01.928" v="23" actId="26606"/>
          <ac:grpSpMkLst>
            <pc:docMk/>
            <pc:sldMk cId="2226572650" sldId="278"/>
            <ac:grpSpMk id="113" creationId="{A838DBA2-246D-4087-AE0A-6EA2B4B65AF3}"/>
          </ac:grpSpMkLst>
        </pc:grpChg>
        <pc:grpChg chg="add del">
          <ac:chgData name="Yogesh Patil" userId="bf55ff982aee02bd" providerId="LiveId" clId="{F7EDE152-2A09-460A-A65A-471E220F4B56}" dt="2025-09-02T23:06:01.928" v="23" actId="26606"/>
          <ac:grpSpMkLst>
            <pc:docMk/>
            <pc:sldMk cId="2226572650" sldId="278"/>
            <ac:grpSpMk id="151" creationId="{8E1DDAD8-1D10-4640-A034-BE90015E37B6}"/>
          </ac:grpSpMkLst>
        </pc:grpChg>
        <pc:grpChg chg="add del">
          <ac:chgData name="Yogesh Patil" userId="bf55ff982aee02bd" providerId="LiveId" clId="{F7EDE152-2A09-460A-A65A-471E220F4B56}" dt="2025-09-02T23:06:01.928" v="23" actId="26606"/>
          <ac:grpSpMkLst>
            <pc:docMk/>
            <pc:sldMk cId="2226572650" sldId="278"/>
            <ac:grpSpMk id="154" creationId="{FD642FB6-2808-4BC5-AE0B-7302C24B78A5}"/>
          </ac:grpSpMkLst>
        </pc:grpChg>
        <pc:grpChg chg="add del">
          <ac:chgData name="Yogesh Patil" userId="bf55ff982aee02bd" providerId="LiveId" clId="{F7EDE152-2A09-460A-A65A-471E220F4B56}" dt="2025-09-02T23:06:00.252" v="21" actId="26606"/>
          <ac:grpSpMkLst>
            <pc:docMk/>
            <pc:sldMk cId="2226572650" sldId="278"/>
            <ac:grpSpMk id="215" creationId="{EB95AFDF-FA7D-4311-9C65-6D507D92F474}"/>
          </ac:grpSpMkLst>
        </pc:grpChg>
        <pc:grpChg chg="add del">
          <ac:chgData name="Yogesh Patil" userId="bf55ff982aee02bd" providerId="LiveId" clId="{F7EDE152-2A09-460A-A65A-471E220F4B56}" dt="2025-09-02T23:06:00.252" v="21" actId="26606"/>
          <ac:grpSpMkLst>
            <pc:docMk/>
            <pc:sldMk cId="2226572650" sldId="278"/>
            <ac:grpSpMk id="260" creationId="{453E4DEE-E996-40F8-8635-0FF43D7348F9}"/>
          </ac:grpSpMkLst>
        </pc:grpChg>
        <pc:picChg chg="add del">
          <ac:chgData name="Yogesh Patil" userId="bf55ff982aee02bd" providerId="LiveId" clId="{F7EDE152-2A09-460A-A65A-471E220F4B56}" dt="2025-09-02T23:05:22.577" v="5" actId="26606"/>
          <ac:picMkLst>
            <pc:docMk/>
            <pc:sldMk cId="2226572650" sldId="278"/>
            <ac:picMk id="5" creationId="{C1A9B03A-3459-6462-E2D6-A7C8199BF2F7}"/>
          </ac:picMkLst>
        </pc:picChg>
        <pc:picChg chg="add del">
          <ac:chgData name="Yogesh Patil" userId="bf55ff982aee02bd" providerId="LiveId" clId="{F7EDE152-2A09-460A-A65A-471E220F4B56}" dt="2025-09-02T23:05:22.577" v="5" actId="26606"/>
          <ac:picMkLst>
            <pc:docMk/>
            <pc:sldMk cId="2226572650" sldId="278"/>
            <ac:picMk id="9" creationId="{59FACE42-44B0-4185-8ED4-9043A78C8600}"/>
          </ac:picMkLst>
        </pc:picChg>
        <pc:picChg chg="add del">
          <ac:chgData name="Yogesh Patil" userId="bf55ff982aee02bd" providerId="LiveId" clId="{F7EDE152-2A09-460A-A65A-471E220F4B56}" dt="2025-09-02T23:06:01.928" v="23" actId="26606"/>
          <ac:picMkLst>
            <pc:docMk/>
            <pc:sldMk cId="2226572650" sldId="278"/>
            <ac:picMk id="112" creationId="{59FACE42-44B0-4185-8ED4-9043A78C8600}"/>
          </ac:picMkLst>
        </pc:picChg>
        <pc:picChg chg="add del mod ord">
          <ac:chgData name="Yogesh Patil" userId="bf55ff982aee02bd" providerId="LiveId" clId="{F7EDE152-2A09-460A-A65A-471E220F4B56}" dt="2025-09-02T23:06:01.928" v="23" actId="26606"/>
          <ac:picMkLst>
            <pc:docMk/>
            <pc:sldMk cId="2226572650" sldId="278"/>
            <ac:picMk id="153" creationId="{68BD558E-042B-5895-4EE2-AC23A5107869}"/>
          </ac:picMkLst>
        </pc:picChg>
        <pc:picChg chg="add del">
          <ac:chgData name="Yogesh Patil" userId="bf55ff982aee02bd" providerId="LiveId" clId="{F7EDE152-2A09-460A-A65A-471E220F4B56}" dt="2025-09-02T23:06:00.252" v="21" actId="26606"/>
          <ac:picMkLst>
            <pc:docMk/>
            <pc:sldMk cId="2226572650" sldId="278"/>
            <ac:picMk id="213" creationId="{5FF7B57D-FF7B-48B3-9F60-9BCEEECF9E76}"/>
          </ac:picMkLst>
        </pc:picChg>
        <pc:picChg chg="add del">
          <ac:chgData name="Yogesh Patil" userId="bf55ff982aee02bd" providerId="LiveId" clId="{F7EDE152-2A09-460A-A65A-471E220F4B56}" dt="2025-09-02T23:06:00.252" v="21" actId="26606"/>
          <ac:picMkLst>
            <pc:docMk/>
            <pc:sldMk cId="2226572650" sldId="278"/>
            <ac:picMk id="258" creationId="{FE6BA9E6-1D9E-4D30-B528-D49FA1342E4E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514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63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48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0968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87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91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4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29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6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60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91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9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91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8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6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808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58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2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1440" y="619760"/>
            <a:ext cx="9621520" cy="2103120"/>
          </a:xfrm>
        </p:spPr>
        <p:txBody>
          <a:bodyPr>
            <a:normAutofit/>
          </a:bodyPr>
          <a:lstStyle/>
          <a:p>
            <a:r>
              <a:rPr lang="en-IN" dirty="0"/>
              <a:t>📊</a:t>
            </a:r>
            <a:r>
              <a:rPr lang="en-US" sz="5400" b="1" dirty="0"/>
              <a:t>Zomato Data Analytics</a:t>
            </a:r>
            <a:endParaRPr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257040"/>
            <a:ext cx="7038038" cy="138176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Insights on Restaurant Trends, Customer Preferences, and Business Performance</a:t>
            </a: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E2D6B-7B04-5375-12AB-8BA796457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554318"/>
            <a:ext cx="7055380" cy="1400530"/>
          </a:xfrm>
        </p:spPr>
        <p:txBody>
          <a:bodyPr/>
          <a:lstStyle/>
          <a:p>
            <a:r>
              <a:rPr lang="en-US" b="1" dirty="0"/>
              <a:t>MySQL:</a:t>
            </a:r>
            <a:endParaRPr lang="en-IN" b="1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173B2D9-E7B7-BE32-7CAE-6F5AA1A7D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" y="1432859"/>
            <a:ext cx="6350000" cy="42218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Build a Calendar Table using the Column </a:t>
            </a:r>
            <a:r>
              <a:rPr lang="en-US" dirty="0" err="1"/>
              <a:t>Datekey</a:t>
            </a:r>
            <a:r>
              <a:rPr lang="en-US" dirty="0"/>
              <a:t>.</a:t>
            </a:r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7CA905-E9CE-6254-FC32-7701BB690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" y="1855042"/>
            <a:ext cx="8879840" cy="2066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C9D3B8-F17A-3E7C-0412-17A8C9024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" y="4093718"/>
            <a:ext cx="8879840" cy="133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00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DF717C-F941-CC74-75AA-5086590E6CB8}"/>
              </a:ext>
            </a:extLst>
          </p:cNvPr>
          <p:cNvSpPr txBox="1"/>
          <p:nvPr/>
        </p:nvSpPr>
        <p:spPr>
          <a:xfrm>
            <a:off x="132080" y="1101150"/>
            <a:ext cx="8097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Find the Numbers of </a:t>
            </a:r>
            <a:r>
              <a:rPr lang="en-US" sz="2000" dirty="0" err="1"/>
              <a:t>Resturants</a:t>
            </a:r>
            <a:r>
              <a:rPr lang="en-US" sz="2000" dirty="0"/>
              <a:t> based on City and Country.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A0B1A9-43E5-EF9C-C825-A79EBFEDBAA9}"/>
              </a:ext>
            </a:extLst>
          </p:cNvPr>
          <p:cNvSpPr txBox="1"/>
          <p:nvPr/>
        </p:nvSpPr>
        <p:spPr>
          <a:xfrm>
            <a:off x="132080" y="3513206"/>
            <a:ext cx="858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Numbers of </a:t>
            </a:r>
            <a:r>
              <a:rPr lang="en-US" sz="2000" dirty="0" err="1"/>
              <a:t>Resturants</a:t>
            </a:r>
            <a:r>
              <a:rPr lang="en-US" sz="2000" dirty="0"/>
              <a:t> opening based on </a:t>
            </a:r>
            <a:r>
              <a:rPr lang="en-US" sz="2000" dirty="0" err="1"/>
              <a:t>Year,Quarter,Month</a:t>
            </a:r>
            <a:r>
              <a:rPr lang="en-US" sz="2000" dirty="0"/>
              <a:t>.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B435AF-5A33-2634-832E-9F3AF13F0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" y="1663783"/>
            <a:ext cx="8879840" cy="4681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648CE2-8921-7271-A4F2-BF705294E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" y="2294429"/>
            <a:ext cx="8879840" cy="10842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951310-E4E8-99F1-1E4D-2A02520DD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80" y="4022922"/>
            <a:ext cx="8879840" cy="6608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3DCFAD-D1B0-51DF-C7B2-00C23D7748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273" y="4793366"/>
            <a:ext cx="8860647" cy="192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09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E7B052-5800-3910-81F7-40B28A89DB70}"/>
              </a:ext>
            </a:extLst>
          </p:cNvPr>
          <p:cNvSpPr txBox="1"/>
          <p:nvPr/>
        </p:nvSpPr>
        <p:spPr>
          <a:xfrm>
            <a:off x="233680" y="650554"/>
            <a:ext cx="49936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Count of </a:t>
            </a:r>
            <a:r>
              <a:rPr lang="en-US" sz="2000" dirty="0" err="1"/>
              <a:t>Resturants</a:t>
            </a:r>
            <a:r>
              <a:rPr lang="en-US" sz="2000" dirty="0"/>
              <a:t> based on Average Ratings.</a:t>
            </a:r>
            <a:endParaRPr lang="en-IN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E7B3A7-D093-62E3-80F5-1AB69F8B086D}"/>
              </a:ext>
            </a:extLst>
          </p:cNvPr>
          <p:cNvSpPr txBox="1"/>
          <p:nvPr/>
        </p:nvSpPr>
        <p:spPr>
          <a:xfrm>
            <a:off x="233680" y="3035214"/>
            <a:ext cx="71424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buckets based on Average Price</a:t>
            </a:r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8A1900-EEE6-F1F9-EF38-D7D983E88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" y="1050664"/>
            <a:ext cx="8717280" cy="504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05B638-3A09-A22C-4F91-C5F16E973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20" y="1633417"/>
            <a:ext cx="4439920" cy="13231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23BE776-848D-C45B-3BDE-64BF94D32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20" y="3467188"/>
            <a:ext cx="8717280" cy="5652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074BB0-97C4-1013-2F58-C6567FB21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120" y="4227487"/>
            <a:ext cx="4439920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33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4764E-512D-A837-E162-D75857A09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DB6B7F-82CC-4B8D-C32D-CA1B974DAC8D}"/>
              </a:ext>
            </a:extLst>
          </p:cNvPr>
          <p:cNvSpPr txBox="1"/>
          <p:nvPr/>
        </p:nvSpPr>
        <p:spPr>
          <a:xfrm>
            <a:off x="187960" y="411495"/>
            <a:ext cx="75590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Percentage of </a:t>
            </a:r>
            <a:r>
              <a:rPr lang="en-US" sz="2000" dirty="0" err="1"/>
              <a:t>Resturants</a:t>
            </a:r>
            <a:r>
              <a:rPr lang="en-US" sz="2000" dirty="0"/>
              <a:t> based on "</a:t>
            </a:r>
            <a:r>
              <a:rPr lang="en-US" sz="2000" dirty="0" err="1"/>
              <a:t>Has_Table_booking</a:t>
            </a:r>
            <a:r>
              <a:rPr lang="en-US" sz="2000" dirty="0"/>
              <a:t>".</a:t>
            </a:r>
            <a:endParaRPr lang="en-IN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C40E44-A105-FCD4-E2FB-D1CDAA8B9C9E}"/>
              </a:ext>
            </a:extLst>
          </p:cNvPr>
          <p:cNvSpPr txBox="1"/>
          <p:nvPr/>
        </p:nvSpPr>
        <p:spPr>
          <a:xfrm>
            <a:off x="187960" y="2420967"/>
            <a:ext cx="8910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Percentage of </a:t>
            </a:r>
            <a:r>
              <a:rPr lang="en-US" sz="2000" dirty="0" err="1"/>
              <a:t>Resturants</a:t>
            </a:r>
            <a:r>
              <a:rPr lang="en-US" sz="2000" dirty="0"/>
              <a:t> based on "</a:t>
            </a:r>
            <a:r>
              <a:rPr lang="en-US" sz="2000" dirty="0" err="1"/>
              <a:t>Has_Online_delivery</a:t>
            </a:r>
            <a:r>
              <a:rPr lang="en-US" sz="2000" dirty="0"/>
              <a:t>".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D532E7-A0CD-7FC9-89D8-763C357D6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870716"/>
            <a:ext cx="8585200" cy="478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9B51E8-D880-0863-811E-31F10E356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1483243"/>
            <a:ext cx="3629532" cy="8067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39475E-0E09-4E41-A152-831576637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2927794"/>
            <a:ext cx="8585200" cy="5751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E19D71-21FC-B8DE-ECE1-7417043F4B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00" y="3633886"/>
            <a:ext cx="3629532" cy="7528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560C25-A49F-E1C4-D42F-C320B90BB951}"/>
              </a:ext>
            </a:extLst>
          </p:cNvPr>
          <p:cNvSpPr txBox="1"/>
          <p:nvPr/>
        </p:nvSpPr>
        <p:spPr>
          <a:xfrm>
            <a:off x="106680" y="4517664"/>
            <a:ext cx="89103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Count of Restaurants based on cuisines</a:t>
            </a:r>
            <a:endParaRPr lang="en-IN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25CFBC2-89EF-D1F0-A65B-C11F57D3B7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20" y="4949363"/>
            <a:ext cx="9144000" cy="38983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297797-CFE6-0BE7-5642-0EC9B1C2CA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959" y="5401442"/>
            <a:ext cx="5617417" cy="121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12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010322"/>
          </a:xfrm>
        </p:spPr>
        <p:txBody>
          <a:bodyPr/>
          <a:lstStyle/>
          <a:p>
            <a:r>
              <a:rPr dirty="0"/>
              <a:t>✅ Conclusion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BD25C26-F09A-3EA3-9E55-AFDAF02A3A4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2651" y="1787905"/>
            <a:ext cx="842334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Delhi, Gurgaon, and Noida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dominate in terms of restaurant presence.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restaurant openings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happened steadily across years, with notable growth between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2010–2018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customer ratings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around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 stars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showing scope for service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Price ranges ₹201–500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host the majority of restaurants, highlighting customer affordability preference.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12% restaurants offer table bookings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26% offer online delivery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suggesting limited adoption of digital conveniences.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0CED-5367-E9DD-4587-E94A03066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447" y="963081"/>
            <a:ext cx="7055380" cy="1400530"/>
          </a:xfrm>
        </p:spPr>
        <p:txBody>
          <a:bodyPr/>
          <a:lstStyle/>
          <a:p>
            <a:r>
              <a:rPr lang="en-IN" dirty="0"/>
              <a:t>Recommendations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25930C2-3986-570B-D125-79ED712ECB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6447" y="2256293"/>
            <a:ext cx="8123274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Boost Online Delivery &amp; Table Booking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Encourage restaurants to adopt online systems to increase convenience and revenue.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High-Growth Cities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Allocate resources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Delhi, Gurgaon, and Noida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while also expanding in underrepresented cities.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Customer Ratings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 training &amp; quality checks to improve customer satisfaction and push ratings towards 4–5 stars.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Cuisines Strategy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Promote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diverse cuisines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regions with limited availability to attract broader audiences.</a:t>
            </a:r>
          </a:p>
        </p:txBody>
      </p:sp>
    </p:spTree>
    <p:extLst>
      <p:ext uri="{BB962C8B-B14F-4D97-AF65-F5344CB8AC3E}">
        <p14:creationId xmlns:p14="http://schemas.microsoft.com/office/powerpoint/2010/main" val="258477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5236F8-225D-D2A1-4A93-481D0E346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230" y="2728735"/>
            <a:ext cx="7055380" cy="1400530"/>
          </a:xfrm>
        </p:spPr>
        <p:txBody>
          <a:bodyPr>
            <a:normAutofit fontScale="90000"/>
          </a:bodyPr>
          <a:lstStyle/>
          <a:p>
            <a:r>
              <a:rPr lang="en-US" sz="9600" b="1" dirty="0"/>
              <a:t>Thank You</a:t>
            </a:r>
            <a:endParaRPr lang="en-IN" sz="9600" b="1" dirty="0"/>
          </a:p>
        </p:txBody>
      </p:sp>
    </p:spTree>
    <p:extLst>
      <p:ext uri="{BB962C8B-B14F-4D97-AF65-F5344CB8AC3E}">
        <p14:creationId xmlns:p14="http://schemas.microsoft.com/office/powerpoint/2010/main" val="108780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  <a14:imgEffect>
                      <a14:brightnessContrast bright="-1000" contrast="-1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❓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300" y="1853248"/>
            <a:ext cx="7167472" cy="427323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Zomato operates across multiple countries, offering diverse cuisines, booking options, and delivery services.</a:t>
            </a:r>
            <a:br>
              <a:rPr lang="en-US" dirty="0"/>
            </a:br>
            <a:r>
              <a:rPr lang="en-US" dirty="0"/>
              <a:t>However, business growth requires:</a:t>
            </a:r>
          </a:p>
          <a:p>
            <a:r>
              <a:rPr lang="en-US" dirty="0"/>
              <a:t>Understanding </a:t>
            </a:r>
            <a:r>
              <a:rPr lang="en-US" b="1" dirty="0"/>
              <a:t>restaurant distribution</a:t>
            </a:r>
            <a:r>
              <a:rPr lang="en-US" dirty="0"/>
              <a:t> across regions.</a:t>
            </a:r>
          </a:p>
          <a:p>
            <a:r>
              <a:rPr lang="en-US" dirty="0"/>
              <a:t>Tracking </a:t>
            </a:r>
            <a:r>
              <a:rPr lang="en-US" b="1" dirty="0"/>
              <a:t>opening trends</a:t>
            </a:r>
            <a:r>
              <a:rPr lang="en-US" dirty="0"/>
              <a:t> over years, months, and financial quarters.</a:t>
            </a:r>
          </a:p>
          <a:p>
            <a:r>
              <a:rPr lang="en-US" dirty="0"/>
              <a:t>Identifying </a:t>
            </a:r>
            <a:r>
              <a:rPr lang="en-US" b="1" dirty="0"/>
              <a:t>customer preferences</a:t>
            </a:r>
          </a:p>
          <a:p>
            <a:pPr marL="0" indent="0">
              <a:buNone/>
            </a:pPr>
            <a:r>
              <a:rPr lang="en-US" dirty="0"/>
              <a:t>      (ratings, cuisines, bookings, online </a:t>
            </a:r>
          </a:p>
          <a:p>
            <a:pPr marL="0" indent="0">
              <a:buNone/>
            </a:pPr>
            <a:r>
              <a:rPr lang="en-US" dirty="0"/>
              <a:t>      delivery).</a:t>
            </a:r>
          </a:p>
          <a:p>
            <a:r>
              <a:rPr lang="en-US" dirty="0"/>
              <a:t> The challenge is to analyze Zomato’s </a:t>
            </a:r>
          </a:p>
          <a:p>
            <a:pPr marL="0" indent="0">
              <a:buNone/>
            </a:pPr>
            <a:r>
              <a:rPr lang="en-US" dirty="0"/>
              <a:t>      restaurant data to uncover </a:t>
            </a:r>
            <a:r>
              <a:rPr lang="en-US" b="1" dirty="0"/>
              <a:t>actionable</a:t>
            </a:r>
          </a:p>
          <a:p>
            <a:pPr marL="0" indent="0">
              <a:buNone/>
            </a:pPr>
            <a:r>
              <a:rPr lang="en-US" b="1" dirty="0"/>
              <a:t>      insights</a:t>
            </a:r>
            <a:r>
              <a:rPr lang="en-US" dirty="0"/>
              <a:t> that improve </a:t>
            </a:r>
            <a:r>
              <a:rPr lang="en-US" b="1" dirty="0"/>
              <a:t>customer experience, </a:t>
            </a:r>
          </a:p>
          <a:p>
            <a:pPr marL="0" indent="0">
              <a:buNone/>
            </a:pPr>
            <a:r>
              <a:rPr lang="en-US" b="1" dirty="0"/>
              <a:t>      market strategies, and business expansion </a:t>
            </a:r>
          </a:p>
          <a:p>
            <a:pPr marL="0" indent="0">
              <a:buNone/>
            </a:pPr>
            <a:r>
              <a:rPr lang="en-US" b="1" dirty="0"/>
              <a:t>      plans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F16CAF-42EA-5D1B-D67B-FBA56615A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9584" y="3559761"/>
            <a:ext cx="3586208" cy="2889984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🧩 Steps Taken to Solve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573" y="1935487"/>
            <a:ext cx="6711654" cy="446979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b="1" dirty="0"/>
              <a:t>1. Build a Country Map Table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 	Extracted country codes from the dataset.</a:t>
            </a:r>
          </a:p>
          <a:p>
            <a:pPr marL="0" indent="0">
              <a:buNone/>
            </a:pPr>
            <a:r>
              <a:rPr lang="en-US" sz="1800" dirty="0"/>
              <a:t>	Mapped each code to its respective country name.</a:t>
            </a:r>
          </a:p>
          <a:p>
            <a:pPr marL="0" indent="0">
              <a:buNone/>
            </a:pPr>
            <a:r>
              <a:rPr lang="en-US" sz="1800" dirty="0"/>
              <a:t>	Created a reference table for use in joins and 	dashboards.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1" dirty="0"/>
              <a:t>2. Build a Calendar Table using </a:t>
            </a:r>
            <a:r>
              <a:rPr lang="en-US" sz="1800" b="1" dirty="0" err="1"/>
              <a:t>Datekey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Generated a calendar dimension to standardize time-	based analysis.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CEC985-EC0A-79A3-2850-7C6B4985ACD1}"/>
              </a:ext>
            </a:extLst>
          </p:cNvPr>
          <p:cNvSpPr txBox="1"/>
          <p:nvPr/>
        </p:nvSpPr>
        <p:spPr>
          <a:xfrm>
            <a:off x="254000" y="762000"/>
            <a:ext cx="8056880" cy="6601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Year</a:t>
            </a:r>
            <a:r>
              <a:rPr lang="en-US" dirty="0"/>
              <a:t> → Extracted using YEAR(</a:t>
            </a:r>
            <a:r>
              <a:rPr lang="en-US" dirty="0" err="1"/>
              <a:t>Datekey</a:t>
            </a:r>
            <a:r>
              <a:rPr lang="en-US" dirty="0"/>
              <a:t>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Month Number</a:t>
            </a:r>
            <a:r>
              <a:rPr lang="en-US" dirty="0"/>
              <a:t> → MONTH(</a:t>
            </a:r>
            <a:r>
              <a:rPr lang="en-US" dirty="0" err="1"/>
              <a:t>Datekey</a:t>
            </a:r>
            <a:r>
              <a:rPr lang="en-US" dirty="0"/>
              <a:t>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Month Full Name</a:t>
            </a:r>
            <a:r>
              <a:rPr lang="en-US" dirty="0"/>
              <a:t> → DATENAME(MONTH, </a:t>
            </a:r>
            <a:r>
              <a:rPr lang="en-US" dirty="0" err="1"/>
              <a:t>Datekey</a:t>
            </a:r>
            <a:r>
              <a:rPr lang="en-US" dirty="0"/>
              <a:t>) / DATE_FORMAT.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Quarter</a:t>
            </a:r>
            <a:r>
              <a:rPr lang="en-US" dirty="0"/>
              <a:t> → CEIL(</a:t>
            </a:r>
            <a:r>
              <a:rPr lang="en-US" dirty="0" err="1"/>
              <a:t>MonthNo</a:t>
            </a:r>
            <a:r>
              <a:rPr lang="en-US" dirty="0"/>
              <a:t>/3).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/>
              <a:t>YearMonth</a:t>
            </a:r>
            <a:r>
              <a:rPr lang="en-US" dirty="0"/>
              <a:t> → Concatenated Year &amp; Month (e.g., 2017-Jan).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Weekday No</a:t>
            </a:r>
            <a:r>
              <a:rPr lang="en-US" dirty="0"/>
              <a:t> → DAYOFWEEK(</a:t>
            </a:r>
            <a:r>
              <a:rPr lang="en-US" dirty="0" err="1"/>
              <a:t>Datekey</a:t>
            </a:r>
            <a:r>
              <a:rPr lang="en-US" dirty="0"/>
              <a:t>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Weekday Name</a:t>
            </a:r>
            <a:r>
              <a:rPr lang="en-US" dirty="0"/>
              <a:t> → DAYNAME(</a:t>
            </a:r>
            <a:r>
              <a:rPr lang="en-US" dirty="0" err="1"/>
              <a:t>Datekey</a:t>
            </a:r>
            <a:r>
              <a:rPr lang="en-US" dirty="0"/>
              <a:t>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Financial Month</a:t>
            </a:r>
            <a:r>
              <a:rPr lang="en-US" dirty="0"/>
              <a:t> → Logic: April = FM1 … March = FM12.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Financial Quarter</a:t>
            </a:r>
            <a:r>
              <a:rPr lang="en-US" dirty="0"/>
              <a:t> → Grouped based on financial month buckets.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3. Find the Number of Restaurants by City &amp; Country</a:t>
            </a:r>
            <a:endParaRPr lang="en-US" dirty="0"/>
          </a:p>
          <a:p>
            <a:r>
              <a:rPr lang="en-US" dirty="0"/>
              <a:t>    Joined the </a:t>
            </a:r>
            <a:r>
              <a:rPr lang="en-US" b="1" dirty="0"/>
              <a:t>Restaurant Table</a:t>
            </a:r>
            <a:r>
              <a:rPr lang="en-US" dirty="0"/>
              <a:t> with </a:t>
            </a:r>
            <a:r>
              <a:rPr lang="en-US" b="1" dirty="0"/>
              <a:t>Country Map Table</a:t>
            </a:r>
            <a:r>
              <a:rPr lang="en-US" dirty="0"/>
              <a:t>.</a:t>
            </a:r>
          </a:p>
          <a:p>
            <a:r>
              <a:rPr lang="en-US" dirty="0"/>
              <a:t>    Counted restaurants using COUNT(</a:t>
            </a:r>
            <a:r>
              <a:rPr lang="en-US" dirty="0" err="1"/>
              <a:t>Restaurant_ID</a:t>
            </a:r>
            <a:r>
              <a:rPr lang="en-US" dirty="0"/>
              <a:t>).</a:t>
            </a:r>
          </a:p>
          <a:p>
            <a:r>
              <a:rPr lang="en-US" dirty="0"/>
              <a:t>    Aggregated results at city &amp; country levels.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08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7F45C-A648-F314-FC4F-DE094F26C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0E924-D3F0-9E72-694B-068CFE5A78FC}"/>
              </a:ext>
            </a:extLst>
          </p:cNvPr>
          <p:cNvSpPr txBox="1"/>
          <p:nvPr/>
        </p:nvSpPr>
        <p:spPr>
          <a:xfrm>
            <a:off x="762000" y="1178560"/>
            <a:ext cx="805688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4. Number of Restaurants Opened by Year, Quarter, Month</a:t>
            </a:r>
          </a:p>
          <a:p>
            <a:r>
              <a:rPr lang="en-US" b="1" dirty="0"/>
              <a:t>	</a:t>
            </a:r>
            <a:r>
              <a:rPr lang="en-US" dirty="0"/>
              <a:t>Used </a:t>
            </a:r>
            <a:r>
              <a:rPr lang="en-US" b="1" dirty="0"/>
              <a:t>Calendar Table</a:t>
            </a:r>
            <a:r>
              <a:rPr lang="en-US" dirty="0"/>
              <a:t> linked with opening date.</a:t>
            </a:r>
          </a:p>
          <a:p>
            <a:r>
              <a:rPr lang="en-US" dirty="0"/>
              <a:t>	Aggregated counts based on </a:t>
            </a:r>
            <a:r>
              <a:rPr lang="en-US" b="1" dirty="0"/>
              <a:t>Year → Quarter → Month</a:t>
            </a:r>
            <a:r>
              <a:rPr lang="en-US" dirty="0"/>
              <a:t> hierarchy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5. Count of Restaurants Based on Average Ratings</a:t>
            </a:r>
            <a:endParaRPr lang="en-US" dirty="0"/>
          </a:p>
          <a:p>
            <a:r>
              <a:rPr lang="en-US" dirty="0"/>
              <a:t>	Grouped restaurants by rating range.</a:t>
            </a:r>
          </a:p>
          <a:p>
            <a:r>
              <a:rPr lang="en-US" dirty="0"/>
              <a:t>	Counted how many fall into each rating.</a:t>
            </a:r>
          </a:p>
          <a:p>
            <a:r>
              <a:rPr lang="en-US" dirty="0"/>
              <a:t>	Useful to see quality distribution.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6. Create Buckets Based on Average Price</a:t>
            </a:r>
            <a:endParaRPr lang="en-US" dirty="0"/>
          </a:p>
          <a:p>
            <a:r>
              <a:rPr lang="en-US" dirty="0"/>
              <a:t>	Defined price ranges (e.g., Low, Medium, High, Premium).</a:t>
            </a:r>
          </a:p>
          <a:p>
            <a:r>
              <a:rPr lang="en-US" dirty="0"/>
              <a:t>	Used CASE WHEN to classify restaurants.</a:t>
            </a:r>
          </a:p>
          <a:p>
            <a:r>
              <a:rPr lang="en-US" dirty="0"/>
              <a:t>	Counted restaurants in each bucket.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7. % of Restaurants with Table Booking</a:t>
            </a:r>
            <a:endParaRPr lang="en-US" dirty="0"/>
          </a:p>
          <a:p>
            <a:r>
              <a:rPr lang="en-US" dirty="0"/>
              <a:t>	Calculated (Restaurants with Table Booking / Total Restaurants) × 	100.</a:t>
            </a:r>
          </a:p>
          <a:p>
            <a:r>
              <a:rPr lang="en-US" dirty="0"/>
              <a:t>	Displayed percentage to understand service adoption.</a:t>
            </a:r>
          </a:p>
        </p:txBody>
      </p:sp>
    </p:spTree>
    <p:extLst>
      <p:ext uri="{BB962C8B-B14F-4D97-AF65-F5344CB8AC3E}">
        <p14:creationId xmlns:p14="http://schemas.microsoft.com/office/powerpoint/2010/main" val="2588391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01D4C-295C-BE41-C7C8-61B8D6C7D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40B905-A71C-AF42-2AE6-42B656DE13A4}"/>
              </a:ext>
            </a:extLst>
          </p:cNvPr>
          <p:cNvSpPr txBox="1"/>
          <p:nvPr/>
        </p:nvSpPr>
        <p:spPr>
          <a:xfrm>
            <a:off x="762000" y="1178560"/>
            <a:ext cx="805688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/>
              <a:t>8. % of Restaurants with Online Delivery</a:t>
            </a:r>
            <a:endParaRPr lang="en-US"/>
          </a:p>
          <a:p>
            <a:r>
              <a:rPr lang="en-US"/>
              <a:t>	Similar approach as Table Booking.</a:t>
            </a:r>
          </a:p>
          <a:p>
            <a:r>
              <a:rPr lang="en-US"/>
              <a:t>	Measured how many restaurants adopted delivery service.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/>
              <a:t>9. Develop Charts Based on Cuisines, City, Ratings</a:t>
            </a:r>
            <a:endParaRPr lang="en-US"/>
          </a:p>
          <a:p>
            <a:r>
              <a:rPr lang="en-US"/>
              <a:t>	Built visualization dashboards:</a:t>
            </a:r>
          </a:p>
          <a:p>
            <a:pPr lvl="1"/>
            <a:r>
              <a:rPr lang="en-US" b="1"/>
              <a:t>	</a:t>
            </a:r>
            <a:r>
              <a:rPr lang="en-US"/>
              <a:t>Top cuisines by count</a:t>
            </a:r>
          </a:p>
          <a:p>
            <a:pPr lvl="1"/>
            <a:r>
              <a:rPr lang="en-US"/>
              <a:t>	City-wise restaurant distribution</a:t>
            </a:r>
          </a:p>
          <a:p>
            <a:pPr lvl="1"/>
            <a:r>
              <a:rPr lang="en-US"/>
              <a:t>	Ratings distribution charts</a:t>
            </a:r>
          </a:p>
          <a:p>
            <a:r>
              <a:rPr lang="en-US"/>
              <a:t>	Used bar, line, and pie charts for insights.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572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560BA-FE38-6ED3-8928-D63A51702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430" y="107278"/>
            <a:ext cx="7055380" cy="1400530"/>
          </a:xfrm>
        </p:spPr>
        <p:txBody>
          <a:bodyPr/>
          <a:lstStyle/>
          <a:p>
            <a:r>
              <a:rPr lang="en-US" b="1" dirty="0"/>
              <a:t>Excel: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707AA0-8005-7B0D-9B5D-33AE8E919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8" y="1254642"/>
            <a:ext cx="9069572" cy="460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47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0CC39-AAA9-E34C-C9CF-B26626FA4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81280"/>
            <a:ext cx="7387690" cy="873760"/>
          </a:xfrm>
        </p:spPr>
        <p:txBody>
          <a:bodyPr/>
          <a:lstStyle/>
          <a:p>
            <a:r>
              <a:rPr lang="en-US" b="1" dirty="0" err="1"/>
              <a:t>PowerBI</a:t>
            </a:r>
            <a:r>
              <a:rPr lang="en-US" b="1" dirty="0"/>
              <a:t>: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060094-12CF-416F-11A7-9D21BCA33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271663"/>
            <a:ext cx="9002684" cy="509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2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20F818-CEE1-8557-55B4-7C09FC940A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1760" y="1306806"/>
            <a:ext cx="8869680" cy="49923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4091459-DEB9-FD2F-D969-EDDD707EE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" y="81280"/>
            <a:ext cx="7428330" cy="731520"/>
          </a:xfrm>
        </p:spPr>
        <p:txBody>
          <a:bodyPr/>
          <a:lstStyle/>
          <a:p>
            <a:r>
              <a:rPr lang="en-US" b="1" dirty="0"/>
              <a:t>Tableau: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626420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743</Words>
  <Application>Microsoft Office PowerPoint</Application>
  <PresentationFormat>On-screen Show (4:3)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Tw Cen MT</vt:lpstr>
      <vt:lpstr>Wingdings</vt:lpstr>
      <vt:lpstr>Circuit</vt:lpstr>
      <vt:lpstr>📊Zomato Data Analytics</vt:lpstr>
      <vt:lpstr>❓ Problem Statement</vt:lpstr>
      <vt:lpstr>🧩 Steps Taken to Solve the Problem</vt:lpstr>
      <vt:lpstr>PowerPoint Presentation</vt:lpstr>
      <vt:lpstr>PowerPoint Presentation</vt:lpstr>
      <vt:lpstr>PowerPoint Presentation</vt:lpstr>
      <vt:lpstr>Excel:</vt:lpstr>
      <vt:lpstr>PowerBI:</vt:lpstr>
      <vt:lpstr>Tableau:</vt:lpstr>
      <vt:lpstr>MySQL:</vt:lpstr>
      <vt:lpstr>PowerPoint Presentation</vt:lpstr>
      <vt:lpstr>PowerPoint Presentation</vt:lpstr>
      <vt:lpstr>PowerPoint Presentation</vt:lpstr>
      <vt:lpstr>✅ Conclusions</vt:lpstr>
      <vt:lpstr>Recommendations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21KN1A05C0 lokesh</dc:creator>
  <cp:keywords/>
  <dc:description>generated using python-pptx</dc:description>
  <cp:lastModifiedBy>Yogesh Patil</cp:lastModifiedBy>
  <cp:revision>9</cp:revision>
  <dcterms:created xsi:type="dcterms:W3CDTF">2013-01-27T09:14:16Z</dcterms:created>
  <dcterms:modified xsi:type="dcterms:W3CDTF">2025-09-02T23:06:25Z</dcterms:modified>
  <cp:category/>
</cp:coreProperties>
</file>

<file path=docProps/thumbnail.jpeg>
</file>